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96" r:id="rId3"/>
    <p:sldId id="257" r:id="rId4"/>
    <p:sldId id="290" r:id="rId5"/>
    <p:sldId id="258" r:id="rId6"/>
    <p:sldId id="291" r:id="rId7"/>
    <p:sldId id="294" r:id="rId8"/>
    <p:sldId id="263" r:id="rId9"/>
    <p:sldId id="260" r:id="rId10"/>
    <p:sldId id="273" r:id="rId11"/>
    <p:sldId id="274" r:id="rId12"/>
    <p:sldId id="264" r:id="rId13"/>
    <p:sldId id="295" r:id="rId14"/>
    <p:sldId id="280" r:id="rId15"/>
    <p:sldId id="281" r:id="rId16"/>
    <p:sldId id="261" r:id="rId17"/>
    <p:sldId id="278" r:id="rId18"/>
    <p:sldId id="282" r:id="rId19"/>
    <p:sldId id="271" r:id="rId20"/>
    <p:sldId id="284" r:id="rId21"/>
    <p:sldId id="297" r:id="rId22"/>
    <p:sldId id="283" r:id="rId23"/>
    <p:sldId id="285" r:id="rId24"/>
    <p:sldId id="286" r:id="rId25"/>
    <p:sldId id="287" r:id="rId26"/>
    <p:sldId id="288" r:id="rId27"/>
    <p:sldId id="289" r:id="rId28"/>
    <p:sldId id="269" r:id="rId29"/>
    <p:sldId id="267" r:id="rId30"/>
  </p:sldIdLst>
  <p:sldSz cx="9144000" cy="6858000" type="screen4x3"/>
  <p:notesSz cx="69469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83" autoAdjust="0"/>
  </p:normalViewPr>
  <p:slideViewPr>
    <p:cSldViewPr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804B-082A-4776-947B-5117E087906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9AC2-2E8B-4E7F-AD77-6EE721E8E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804B-082A-4776-947B-5117E087906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9AC2-2E8B-4E7F-AD77-6EE721E8E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804B-082A-4776-947B-5117E087906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9AC2-2E8B-4E7F-AD77-6EE721E8E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804B-082A-4776-947B-5117E087906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9AC2-2E8B-4E7F-AD77-6EE721E8E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804B-082A-4776-947B-5117E087906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9AC2-2E8B-4E7F-AD77-6EE721E8E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804B-082A-4776-947B-5117E087906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9AC2-2E8B-4E7F-AD77-6EE721E8E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804B-082A-4776-947B-5117E087906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9AC2-2E8B-4E7F-AD77-6EE721E8E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804B-082A-4776-947B-5117E087906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9AC2-2E8B-4E7F-AD77-6EE721E8E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804B-082A-4776-947B-5117E087906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9AC2-2E8B-4E7F-AD77-6EE721E8E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804B-082A-4776-947B-5117E087906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9AC2-2E8B-4E7F-AD77-6EE721E8EC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804B-082A-4776-947B-5117E087906B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A9AC2-2E8B-4E7F-AD77-6EE721E8EC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A0A9AC2-2E8B-4E7F-AD77-6EE721E8EC4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4B4804B-082A-4776-947B-5117E087906B}" type="datetimeFigureOut">
              <a:rPr lang="en-US" smtClean="0"/>
              <a:t>5/25/2015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63009"/>
            <a:ext cx="6207532" cy="384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7924800" cy="1676399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Roboto" panose="02000000000000000000" pitchFamily="2" charset="0"/>
                <a:ea typeface="Roboto" panose="02000000000000000000" pitchFamily="2" charset="0"/>
              </a:rPr>
              <a:t>Liberstead</a:t>
            </a:r>
            <a:endParaRPr lang="en-US" sz="9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1484" y="6519421"/>
            <a:ext cx="1455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Contest entry #1002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420" y="6095998"/>
            <a:ext cx="754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Liberstead Floating City Plan is licensed </a:t>
            </a:r>
            <a:r>
              <a:rPr lang="en-US" sz="1200" dirty="0" smtClean="0"/>
              <a:t>using  </a:t>
            </a:r>
            <a:r>
              <a:rPr lang="en-US" sz="1200" dirty="0" smtClean="0">
                <a:hlinkClick r:id="rId3"/>
              </a:rPr>
              <a:t>Creative </a:t>
            </a:r>
            <a:r>
              <a:rPr lang="en-US" sz="1200" dirty="0">
                <a:hlinkClick r:id="rId3"/>
              </a:rPr>
              <a:t>Commons Attribution 4.0 International </a:t>
            </a:r>
            <a:r>
              <a:rPr lang="en-US" sz="1200" dirty="0" smtClean="0">
                <a:hlinkClick r:id="rId3"/>
              </a:rPr>
              <a:t>License</a:t>
            </a:r>
            <a:r>
              <a:rPr lang="en-US" sz="12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5818999"/>
            <a:ext cx="2264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Registration Number #1002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91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7632053" cy="4293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Phase 2 </a:t>
            </a:r>
            <a:r>
              <a:rPr lang="en-US" dirty="0" smtClean="0"/>
              <a:t>- Casanados </a:t>
            </a:r>
            <a:r>
              <a:rPr lang="en-US" sz="2400" dirty="0" smtClean="0"/>
              <a:t>(Swimming Houses)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7525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Stylomer foam (EPS Foam + Fiberglass + </a:t>
            </a:r>
            <a:r>
              <a:rPr lang="en-US" sz="2400" dirty="0" err="1" smtClean="0"/>
              <a:t>Vinylester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4-Plexes, Duplex, Single House</a:t>
            </a:r>
          </a:p>
          <a:p>
            <a:r>
              <a:rPr lang="en-US" sz="2400" dirty="0" smtClean="0"/>
              <a:t>3-D Printed at sea (on site)</a:t>
            </a:r>
          </a:p>
          <a:p>
            <a:r>
              <a:rPr lang="en-US" sz="2400" dirty="0" smtClean="0"/>
              <a:t>60x60 foot platform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74638"/>
            <a:ext cx="8171429" cy="1143000"/>
          </a:xfrm>
        </p:spPr>
        <p:txBody>
          <a:bodyPr/>
          <a:lstStyle/>
          <a:p>
            <a:r>
              <a:rPr lang="en-US" sz="4200" dirty="0" smtClean="0"/>
              <a:t>Phase 2 – Casanado Cost, </a:t>
            </a:r>
            <a:r>
              <a:rPr lang="en-US" sz="4200" dirty="0"/>
              <a:t>W</a:t>
            </a:r>
            <a:r>
              <a:rPr lang="en-US" sz="4200" dirty="0" smtClean="0"/>
              <a:t>eight</a:t>
            </a:r>
            <a:endParaRPr lang="en-US" sz="4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844061"/>
              </p:ext>
            </p:extLst>
          </p:nvPr>
        </p:nvGraphicFramePr>
        <p:xfrm>
          <a:off x="1447800" y="4724400"/>
          <a:ext cx="5981700" cy="109537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171700"/>
                <a:gridCol w="965200"/>
                <a:gridCol w="609600"/>
                <a:gridCol w="609600"/>
                <a:gridCol w="609600"/>
                <a:gridCol w="1016000"/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Estimated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effectLst/>
                        </a:rPr>
                        <a:t>Phase </a:t>
                      </a:r>
                      <a:r>
                        <a:rPr lang="en-US" sz="1200" b="1" u="none" strike="noStrike" dirty="0">
                          <a:effectLst/>
                        </a:rPr>
                        <a:t>2 Housing </a:t>
                      </a:r>
                      <a:r>
                        <a:rPr lang="en-US" sz="1200" b="1" u="none" strike="noStrike" dirty="0" smtClean="0">
                          <a:effectLst/>
                        </a:rPr>
                        <a:t>Prices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Sales  Price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Ft2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Per ft2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err="1">
                          <a:effectLst/>
                        </a:rPr>
                        <a:t>Qty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 </a:t>
                      </a:r>
                      <a:r>
                        <a:rPr lang="en-US" sz="1200" u="none" strike="noStrike" dirty="0" err="1">
                          <a:effectLst/>
                        </a:rPr>
                        <a:t>Bdrm</a:t>
                      </a:r>
                      <a:r>
                        <a:rPr lang="en-US" sz="1200" u="none" strike="noStrike" dirty="0">
                          <a:effectLst/>
                        </a:rPr>
                        <a:t> Townhouse in 4-Plex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59,500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    238,000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 </a:t>
                      </a:r>
                      <a:r>
                        <a:rPr lang="en-US" sz="1200" u="none" strike="noStrike" dirty="0" err="1">
                          <a:effectLst/>
                        </a:rPr>
                        <a:t>Bdrm</a:t>
                      </a:r>
                      <a:r>
                        <a:rPr lang="en-US" sz="1200" u="none" strike="noStrike" dirty="0">
                          <a:effectLst/>
                        </a:rPr>
                        <a:t> Flat in 4-Plex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59,500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238,000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3 </a:t>
                      </a:r>
                      <a:r>
                        <a:rPr lang="en-US" sz="1200" u="none" strike="noStrike" dirty="0" err="1">
                          <a:effectLst/>
                        </a:rPr>
                        <a:t>Brdm</a:t>
                      </a:r>
                      <a:r>
                        <a:rPr lang="en-US" sz="1200" u="none" strike="noStrike" dirty="0">
                          <a:effectLst/>
                        </a:rPr>
                        <a:t> Duplex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114,500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229,000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Detached House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229,500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    229,500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5994753"/>
            <a:ext cx="809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 $53 per square foot, casanados make Seasteading affordable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196349"/>
              </p:ext>
            </p:extLst>
          </p:nvPr>
        </p:nvGraphicFramePr>
        <p:xfrm>
          <a:off x="638164" y="1295400"/>
          <a:ext cx="7603201" cy="328612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170813"/>
                <a:gridCol w="964806"/>
                <a:gridCol w="609351"/>
                <a:gridCol w="609351"/>
                <a:gridCol w="525463"/>
                <a:gridCol w="930275"/>
                <a:gridCol w="447492"/>
                <a:gridCol w="672825"/>
                <a:gridCol w="672825"/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Phase 2 Casanado cost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Quantity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Cost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(Dollars)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Lbs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Weight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EPS/Wall Fill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20160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Ft3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ft3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28,627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1.20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24,192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Exterior Coating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Ft2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13,392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1.00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14,400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Structure Framing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Lin foot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52,128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0.50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7,200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Windows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17,600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20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   880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Fixtures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8,000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20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     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Instant hot 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4,000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20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   160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Desalinization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8,000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400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   400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Waste Treatment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8,000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1,200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1,200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Solar Power + Battery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4,000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2,400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2,400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Gyroscope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40,000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1,200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1,200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Labor/Management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per day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8,000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      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Allowance/</a:t>
                      </a:r>
                      <a:r>
                        <a:rPr lang="en-US" sz="1200" u="none" strike="noStrike" dirty="0" err="1">
                          <a:effectLst/>
                        </a:rPr>
                        <a:t>Overrruns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28,253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Cost to manufacture a Casanado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220,000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Weight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52,112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 Draft-Ft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       0.23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1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8589"/>
            <a:ext cx="3962400" cy="48768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Platform contains</a:t>
            </a:r>
          </a:p>
          <a:p>
            <a:pPr lvl="1"/>
            <a:r>
              <a:rPr lang="en-US" dirty="0" smtClean="0"/>
              <a:t>Solar Cells and Batteries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 Wave Power Generation</a:t>
            </a:r>
          </a:p>
          <a:p>
            <a:pPr lvl="1"/>
            <a:r>
              <a:rPr lang="en-US" dirty="0" smtClean="0"/>
              <a:t>Water Desalinization</a:t>
            </a:r>
          </a:p>
          <a:p>
            <a:pPr lvl="1"/>
            <a:r>
              <a:rPr lang="en-US" dirty="0" smtClean="0"/>
              <a:t>Sewage processing</a:t>
            </a:r>
          </a:p>
          <a:p>
            <a:r>
              <a:rPr lang="en-US" sz="2400" dirty="0" smtClean="0"/>
              <a:t>Centralized services</a:t>
            </a:r>
          </a:p>
          <a:p>
            <a:pPr lvl="1"/>
            <a:r>
              <a:rPr lang="en-US" dirty="0" smtClean="0"/>
              <a:t>Commercial Laundry</a:t>
            </a:r>
          </a:p>
          <a:p>
            <a:pPr lvl="1"/>
            <a:r>
              <a:rPr lang="en-US" dirty="0" smtClean="0"/>
              <a:t>Food Production</a:t>
            </a:r>
          </a:p>
          <a:p>
            <a:pPr lvl="1"/>
            <a:r>
              <a:rPr lang="en-US" dirty="0" smtClean="0"/>
              <a:t>Garbage Composting</a:t>
            </a:r>
          </a:p>
          <a:p>
            <a:pPr lvl="1"/>
            <a:r>
              <a:rPr lang="en-US" dirty="0" smtClean="0"/>
              <a:t>Trash Incinerator</a:t>
            </a:r>
          </a:p>
          <a:p>
            <a:pPr lvl="1"/>
            <a:r>
              <a:rPr lang="en-US" dirty="0" smtClean="0"/>
              <a:t>Satellite Internet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5800" y="1318589"/>
            <a:ext cx="36576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-228600">
              <a:buClr>
                <a:srgbClr val="D16349"/>
              </a:buClr>
            </a:pPr>
            <a:r>
              <a:rPr lang="en-US" sz="2400" dirty="0">
                <a:solidFill>
                  <a:prstClr val="black"/>
                </a:solidFill>
              </a:rPr>
              <a:t>Each Unit Uses</a:t>
            </a:r>
          </a:p>
          <a:p>
            <a:pPr marL="640080" lvl="1" indent="-228600">
              <a:buClr>
                <a:srgbClr val="CCB4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Low Flow Toilets</a:t>
            </a:r>
          </a:p>
          <a:p>
            <a:pPr marL="640080" lvl="1" indent="-228600">
              <a:buClr>
                <a:srgbClr val="CCB4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Instant Hot Water</a:t>
            </a:r>
          </a:p>
          <a:p>
            <a:pPr marL="640080" lvl="1" indent="-228600">
              <a:buClr>
                <a:srgbClr val="CCB4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Natural  Air Cooling </a:t>
            </a:r>
          </a:p>
          <a:p>
            <a:pPr marL="640080" lvl="1" indent="-228600">
              <a:buClr>
                <a:srgbClr val="CCB4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LED Lights </a:t>
            </a:r>
          </a:p>
          <a:p>
            <a:pPr marL="640080" lvl="1" indent="-228600">
              <a:buClr>
                <a:srgbClr val="CCB4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LED Walls (video)</a:t>
            </a:r>
          </a:p>
          <a:p>
            <a:pPr lvl="0" indent="-228600">
              <a:buClr>
                <a:srgbClr val="D16349"/>
              </a:buClr>
            </a:pPr>
            <a:r>
              <a:rPr lang="en-US" sz="2400" dirty="0">
                <a:solidFill>
                  <a:prstClr val="black"/>
                </a:solidFill>
              </a:rPr>
              <a:t>Proposed HOA</a:t>
            </a:r>
          </a:p>
          <a:p>
            <a:pPr marL="640080" lvl="1" indent="-228600">
              <a:buClr>
                <a:srgbClr val="CCB4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$100/mo </a:t>
            </a:r>
            <a:r>
              <a:rPr lang="en-US" sz="2000" dirty="0" err="1">
                <a:solidFill>
                  <a:prstClr val="black"/>
                </a:solidFill>
              </a:rPr>
              <a:t>maint</a:t>
            </a:r>
            <a:endParaRPr lang="en-US" sz="2000" dirty="0">
              <a:solidFill>
                <a:prstClr val="black"/>
              </a:solidFill>
            </a:endParaRPr>
          </a:p>
          <a:p>
            <a:pPr marL="640080" lvl="1" indent="-228600">
              <a:buClr>
                <a:srgbClr val="CCB4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$100/mo medical</a:t>
            </a:r>
          </a:p>
          <a:p>
            <a:pPr marL="640080" lvl="1" indent="-228600">
              <a:buClr>
                <a:srgbClr val="CCB4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$250/mo food</a:t>
            </a:r>
          </a:p>
          <a:p>
            <a:pPr marL="640080" lvl="1" indent="-228600">
              <a:buClr>
                <a:srgbClr val="CCB4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Voluntary HOA Fee</a:t>
            </a:r>
          </a:p>
        </p:txBody>
      </p:sp>
    </p:spTree>
    <p:extLst>
      <p:ext uri="{BB962C8B-B14F-4D97-AF65-F5344CB8AC3E}">
        <p14:creationId xmlns:p14="http://schemas.microsoft.com/office/powerpoint/2010/main" val="6777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Casanado Section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2999"/>
            <a:ext cx="6477000" cy="56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1"/>
            <a:ext cx="7619999" cy="2666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Casanado Seakeeping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962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Casanados are light – draft one-foot, freeboard 7-foot</a:t>
            </a:r>
          </a:p>
          <a:p>
            <a:r>
              <a:rPr lang="en-US" sz="2400" dirty="0" smtClean="0"/>
              <a:t>Marine gyros can easily steady the light structures</a:t>
            </a:r>
          </a:p>
          <a:p>
            <a:r>
              <a:rPr lang="en-US" sz="2400" dirty="0" smtClean="0"/>
              <a:t>Seakeeping – 25mph wind, 5-foot waves, 10 waves per minute</a:t>
            </a:r>
          </a:p>
          <a:p>
            <a:r>
              <a:rPr lang="en-US" sz="2400" dirty="0" smtClean="0"/>
              <a:t>Vertical rise 3-feet, angular motion zero (gyro dampened)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01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Casanados in Storms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5" y="1447800"/>
            <a:ext cx="7807940" cy="2822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4545" y="41148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heavy waves, the gyros spin down.  </a:t>
            </a:r>
          </a:p>
          <a:p>
            <a:r>
              <a:rPr lang="en-US" sz="2400" dirty="0" smtClean="0"/>
              <a:t>Casanados follow the waves.</a:t>
            </a:r>
          </a:p>
          <a:p>
            <a:r>
              <a:rPr lang="en-US" sz="2400" dirty="0" smtClean="0"/>
              <a:t>50mph wind on open ocean (1000 mile fetch) </a:t>
            </a:r>
          </a:p>
          <a:p>
            <a:r>
              <a:rPr lang="en-US" sz="2400" dirty="0" smtClean="0"/>
              <a:t>30 foot waves, 5 waves/min</a:t>
            </a:r>
          </a:p>
          <a:p>
            <a:r>
              <a:rPr lang="en-US" sz="2400" dirty="0" smtClean="0"/>
              <a:t>7-feet of freeboard adds reserve buoyancy</a:t>
            </a:r>
          </a:p>
          <a:p>
            <a:r>
              <a:rPr lang="en-US" sz="2400" dirty="0" smtClean="0"/>
              <a:t>Overall light design “Like a boat” prevent upset</a:t>
            </a:r>
          </a:p>
        </p:txBody>
      </p:sp>
    </p:spTree>
    <p:extLst>
      <p:ext uri="{BB962C8B-B14F-4D97-AF65-F5344CB8AC3E}">
        <p14:creationId xmlns:p14="http://schemas.microsoft.com/office/powerpoint/2010/main" val="663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City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6637867" cy="3733800"/>
          </a:xfrm>
        </p:spPr>
      </p:pic>
      <p:sp>
        <p:nvSpPr>
          <p:cNvPr id="5" name="TextBox 4"/>
          <p:cNvSpPr txBox="1"/>
          <p:nvPr/>
        </p:nvSpPr>
        <p:spPr>
          <a:xfrm>
            <a:off x="762000" y="14478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Heavy platforms at city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ore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Outer units dampen waves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Bulk carrier prints casanados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Fishing, farming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Eco—Sustainable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</a:rPr>
              <a:t>Affordable Freedom</a:t>
            </a:r>
          </a:p>
        </p:txBody>
      </p:sp>
    </p:spTree>
    <p:extLst>
      <p:ext uri="{BB962C8B-B14F-4D97-AF65-F5344CB8AC3E}">
        <p14:creationId xmlns:p14="http://schemas.microsoft.com/office/powerpoint/2010/main" val="7575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12165"/>
            <a:ext cx="7467600" cy="2507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Liberstead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Thank you for learning about Liberstead</a:t>
            </a:r>
          </a:p>
          <a:p>
            <a:r>
              <a:rPr lang="en-US" sz="3200" dirty="0" smtClean="0"/>
              <a:t>Now, sit back and enjoy the pictures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189201"/>
            <a:ext cx="411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Liberstead Overall Section 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36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57200"/>
            <a:ext cx="774889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9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533401"/>
            <a:ext cx="747940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7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Liberstead Floating City Plan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772400" cy="5334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This plan illustrates a city of 1000 residents in its seventh year. </a:t>
            </a:r>
          </a:p>
          <a:p>
            <a:r>
              <a:rPr lang="en-US" sz="3400" dirty="0" smtClean="0"/>
              <a:t>Phase 1 – Four 160x160 foot concrete caissons start the city.  </a:t>
            </a:r>
          </a:p>
          <a:p>
            <a:pPr marL="914400" lvl="1" indent="-457200"/>
            <a:r>
              <a:rPr lang="en-US" sz="3000" dirty="0" smtClean="0"/>
              <a:t>Three of them have 44 condo-apartments sold as luxury residences with investment and resale value.  The sales pay for the creation of the city.  </a:t>
            </a:r>
          </a:p>
          <a:p>
            <a:pPr marL="914400" lvl="1" indent="-457200"/>
            <a:r>
              <a:rPr lang="en-US" sz="3000" dirty="0" smtClean="0"/>
              <a:t>A central building contains eating, administration and medical facilities. </a:t>
            </a:r>
          </a:p>
          <a:p>
            <a:pPr marL="914400" lvl="1" indent="-457200"/>
            <a:r>
              <a:rPr lang="en-US" sz="3000" dirty="0" smtClean="0"/>
              <a:t>Rooftop farms, integral solar power, and generous public spaces</a:t>
            </a:r>
            <a:endParaRPr lang="en-US" sz="3000" dirty="0"/>
          </a:p>
          <a:p>
            <a:pPr marL="914400" lvl="1" indent="-457200"/>
            <a:r>
              <a:rPr lang="en-US" sz="3000" dirty="0" smtClean="0"/>
              <a:t>Emphasis on safety and security</a:t>
            </a:r>
          </a:p>
          <a:p>
            <a:r>
              <a:rPr lang="en-US" sz="3400" dirty="0" smtClean="0"/>
              <a:t>Phase 2 – With the city core in place, the city grows by innovating a building method while at-sea.  </a:t>
            </a:r>
          </a:p>
          <a:p>
            <a:pPr marL="914400" lvl="1" indent="-457200"/>
            <a:r>
              <a:rPr lang="en-US" sz="3000" dirty="0" smtClean="0"/>
              <a:t>These units are smaller, based on 60x60 foot platforms</a:t>
            </a:r>
          </a:p>
          <a:p>
            <a:pPr marL="914400" lvl="1" indent="-457200"/>
            <a:r>
              <a:rPr lang="en-US" sz="3000" dirty="0" smtClean="0"/>
              <a:t>Substantially lighter materials mean the units can be lifted for maintenance.</a:t>
            </a:r>
          </a:p>
          <a:p>
            <a:pPr marL="914400" lvl="1" indent="-457200"/>
            <a:r>
              <a:rPr lang="en-US" sz="3000" dirty="0" smtClean="0"/>
              <a:t>Onsite construction (at sea) lowers the per-unit cost. </a:t>
            </a: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The Liberstead Plan is a realistic and cost-effective plan for a floating city that might be located in a bay, like the Gulf of Fonseca, or on the open ocean in an equatorial environment.  Safety and stability are assured even with Category-5 winds and </a:t>
            </a:r>
            <a:r>
              <a:rPr lang="en-US" sz="3400" dirty="0"/>
              <a:t>3</a:t>
            </a:r>
            <a:r>
              <a:rPr lang="en-US" sz="3400" dirty="0" smtClean="0"/>
              <a:t>0 foot waves.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57200"/>
            <a:ext cx="7661615" cy="566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3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7864373" cy="546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57200"/>
            <a:ext cx="7661615" cy="566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3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1" y="533400"/>
            <a:ext cx="7895838" cy="54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3" y="609600"/>
            <a:ext cx="770899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9" y="685801"/>
            <a:ext cx="7585916" cy="55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762837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4200"/>
            <a:ext cx="783166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782767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8058"/>
            <a:ext cx="7913641" cy="56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83858"/>
            <a:ext cx="6172200" cy="3233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676400"/>
          </a:xfrm>
        </p:spPr>
        <p:txBody>
          <a:bodyPr/>
          <a:lstStyle/>
          <a:p>
            <a:r>
              <a:rPr lang="en-US" sz="4000" dirty="0" smtClean="0"/>
              <a:t>Phase 1- Urbanados - </a:t>
            </a:r>
            <a:r>
              <a:rPr lang="en-US" sz="2000" dirty="0" smtClean="0"/>
              <a:t>(Spanish for Swimming City)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1628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160x160 feet (50m by 50m), concrete caisson</a:t>
            </a:r>
          </a:p>
          <a:p>
            <a:r>
              <a:rPr lang="en-US" sz="2400" dirty="0" smtClean="0"/>
              <a:t>4 Condo buildings, 3 stories tall, 44 units total</a:t>
            </a:r>
          </a:p>
          <a:p>
            <a:r>
              <a:rPr lang="en-US" sz="2400" dirty="0" smtClean="0"/>
              <a:t>Studio, 1, 2 and 3 bedroom units</a:t>
            </a:r>
          </a:p>
          <a:p>
            <a:r>
              <a:rPr lang="en-US" sz="2400" dirty="0" smtClean="0"/>
              <a:t>Rooftop sustainable farming</a:t>
            </a:r>
          </a:p>
          <a:p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98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Urbanado Section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" y="1981200"/>
            <a:ext cx="8139951" cy="3959976"/>
          </a:xfrm>
        </p:spPr>
      </p:pic>
    </p:spTree>
    <p:extLst>
      <p:ext uri="{BB962C8B-B14F-4D97-AF65-F5344CB8AC3E}">
        <p14:creationId xmlns:p14="http://schemas.microsoft.com/office/powerpoint/2010/main" val="12098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524000"/>
            <a:ext cx="5568146" cy="507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1219200"/>
          </a:xfrm>
        </p:spPr>
        <p:txBody>
          <a:bodyPr/>
          <a:lstStyle/>
          <a:p>
            <a:pPr algn="ctr"/>
            <a:r>
              <a:rPr lang="en-US" dirty="0" smtClean="0"/>
              <a:t>Phase 1 - mYork </a:t>
            </a:r>
            <a:r>
              <a:rPr lang="en-US" sz="2400" dirty="0" smtClean="0"/>
              <a:t>(mobile York)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160x160 feet</a:t>
            </a:r>
          </a:p>
          <a:p>
            <a:r>
              <a:rPr lang="en-US" sz="2400" dirty="0" smtClean="0"/>
              <a:t>Indoor dining for 400  people</a:t>
            </a:r>
          </a:p>
          <a:p>
            <a:r>
              <a:rPr lang="en-US" sz="2400" dirty="0" smtClean="0"/>
              <a:t>Outdoor dining on Plaza </a:t>
            </a:r>
          </a:p>
          <a:p>
            <a:r>
              <a:rPr lang="en-US" sz="2400" dirty="0" smtClean="0"/>
              <a:t>2 Commercial Kitchens</a:t>
            </a:r>
          </a:p>
          <a:p>
            <a:r>
              <a:rPr lang="en-US" sz="2400" dirty="0" smtClean="0"/>
              <a:t>Professional offices</a:t>
            </a:r>
          </a:p>
          <a:p>
            <a:r>
              <a:rPr lang="en-US" sz="2400" dirty="0" smtClean="0"/>
              <a:t>Bridge</a:t>
            </a:r>
          </a:p>
          <a:p>
            <a:r>
              <a:rPr lang="en-US" sz="2400" dirty="0" smtClean="0"/>
              <a:t>Observation Room</a:t>
            </a:r>
          </a:p>
          <a:p>
            <a:r>
              <a:rPr lang="en-US" sz="2400" dirty="0" smtClean="0"/>
              <a:t>City center plaza</a:t>
            </a:r>
          </a:p>
          <a:p>
            <a:r>
              <a:rPr lang="en-US" sz="2400" dirty="0" smtClean="0"/>
              <a:t>Hospital, Dentist</a:t>
            </a:r>
          </a:p>
          <a:p>
            <a:r>
              <a:rPr lang="en-US" sz="2400" dirty="0" smtClean="0"/>
              <a:t>Liberty the Redeemer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908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006789" cy="5372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"/>
            <a:ext cx="6934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mYork Section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Urbanado Seakeeping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97972"/>
            <a:ext cx="4825667" cy="3619250"/>
          </a:xfrm>
        </p:spPr>
      </p:pic>
      <p:sp>
        <p:nvSpPr>
          <p:cNvPr id="5" name="TextBox 4"/>
          <p:cNvSpPr txBox="1"/>
          <p:nvPr/>
        </p:nvSpPr>
        <p:spPr>
          <a:xfrm>
            <a:off x="3650974" y="246879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Problem:  </a:t>
            </a:r>
          </a:p>
          <a:p>
            <a:r>
              <a:rPr lang="en-US" sz="2000" dirty="0" smtClean="0"/>
              <a:t>Incoming wave overtops side.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498574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Possible Solution 1:  </a:t>
            </a:r>
          </a:p>
          <a:p>
            <a:r>
              <a:rPr lang="en-US" sz="2000" dirty="0" smtClean="0"/>
              <a:t>Keep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floor flush to edge.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27675" y="4572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Possible Solution 2:  </a:t>
            </a:r>
          </a:p>
          <a:p>
            <a:r>
              <a:rPr lang="en-US" sz="2000" dirty="0" smtClean="0"/>
              <a:t>Add foam/polymer flotation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562600"/>
            <a:ext cx="750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Modular Foam/Polymer edging could add 1200 tons of displacement</a:t>
            </a:r>
          </a:p>
          <a:p>
            <a:r>
              <a:rPr lang="en-US" dirty="0" smtClean="0"/>
              <a:t>This would lift the concrete platform 18-inches, reducing the draft by 25% from 6-feet to 4.5-feet, increasing the freeboard from 6-feet to 7.5 feet.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6761" y="1219200"/>
            <a:ext cx="6316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concrete platform weighs about 5000 tons.  </a:t>
            </a:r>
            <a:endParaRPr lang="en-US" sz="2400" dirty="0"/>
          </a:p>
          <a:p>
            <a:r>
              <a:rPr lang="en-US" sz="2400" dirty="0" smtClean="0"/>
              <a:t>This mass causes the platform to lag in the waves</a:t>
            </a:r>
          </a:p>
          <a:p>
            <a:r>
              <a:rPr lang="en-US" sz="2400" dirty="0" smtClean="0"/>
              <a:t>Waves may overtop the leading edge.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30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1 Cost, Weight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57743"/>
              </p:ext>
            </p:extLst>
          </p:nvPr>
        </p:nvGraphicFramePr>
        <p:xfrm>
          <a:off x="5486400" y="2971800"/>
          <a:ext cx="2895600" cy="244030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121242"/>
                <a:gridCol w="713194"/>
                <a:gridCol w="1061164"/>
              </a:tblGrid>
              <a:tr h="2095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Urbanado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Displacement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Height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             12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Feet Tall</a:t>
                      </a: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Concrete Weight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           110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Lbs/Ft3</a:t>
                      </a: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Exterior Walls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           317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Tons</a:t>
                      </a: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Interior Walls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        3,174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Tons</a:t>
                      </a: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Slab Top and Bottom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        1,408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Tons</a:t>
                      </a: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Total Weight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        4,899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Tons</a:t>
                      </a: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Displacement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      25,600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Square Feet</a:t>
                      </a: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           818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Tons per Foot</a:t>
                      </a: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           5.99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Draft (Feet)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034954"/>
              </p:ext>
            </p:extLst>
          </p:nvPr>
        </p:nvGraphicFramePr>
        <p:xfrm>
          <a:off x="152400" y="1447800"/>
          <a:ext cx="5181600" cy="40005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42983"/>
                <a:gridCol w="864624"/>
                <a:gridCol w="408559"/>
                <a:gridCol w="506739"/>
                <a:gridCol w="408559"/>
                <a:gridCol w="950136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Phase 1 Investment (Dollars)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Unit Sales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Ft2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Per ft2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err="1">
                          <a:effectLst/>
                        </a:rPr>
                        <a:t>Qty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Income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Penthouse 3 </a:t>
                      </a:r>
                      <a:r>
                        <a:rPr lang="en-US" sz="1200" u="none" strike="noStrike" dirty="0" err="1">
                          <a:effectLst/>
                        </a:rPr>
                        <a:t>Bdr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1,895,000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22,740,000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Penthouse 1 </a:t>
                      </a:r>
                      <a:r>
                        <a:rPr lang="en-US" sz="1200" u="none" strike="noStrike" dirty="0" err="1">
                          <a:effectLst/>
                        </a:rPr>
                        <a:t>Bdr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1,295,000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15,540,000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2nd floor 2 </a:t>
                      </a:r>
                      <a:r>
                        <a:rPr lang="en-US" sz="1200" u="none" strike="noStrike" dirty="0" err="1">
                          <a:effectLst/>
                        </a:rPr>
                        <a:t>Bdr</a:t>
                      </a:r>
                      <a:r>
                        <a:rPr lang="en-US" sz="1200" u="none" strike="noStrike" dirty="0">
                          <a:effectLst/>
                        </a:rPr>
                        <a:t> Suite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1,295,000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31,080,000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2nd floor 1 </a:t>
                      </a:r>
                      <a:r>
                        <a:rPr lang="en-US" sz="1200" u="none" strike="noStrike" dirty="0" err="1">
                          <a:effectLst/>
                        </a:rPr>
                        <a:t>Bdr</a:t>
                      </a:r>
                      <a:r>
                        <a:rPr lang="en-US" sz="1200" u="none" strike="noStrike" dirty="0">
                          <a:effectLst/>
                        </a:rPr>
                        <a:t> Suite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995,000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23,880,000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1st Floor 1 </a:t>
                      </a:r>
                      <a:r>
                        <a:rPr lang="en-US" sz="1200" u="none" strike="noStrike" dirty="0" err="1">
                          <a:effectLst/>
                        </a:rPr>
                        <a:t>Bdr</a:t>
                      </a:r>
                      <a:r>
                        <a:rPr lang="en-US" sz="1200" u="none" strike="noStrike" dirty="0">
                          <a:effectLst/>
                        </a:rPr>
                        <a:t> Suite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895,000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32,220,000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1st Floor Studio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495,000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17,820,000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Seed Fund or Financed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100,000,000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Project Cost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  243,280,000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Phase 1 Expense (Dollars)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Cost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err="1">
                          <a:effectLst/>
                        </a:rPr>
                        <a:t>Qty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Expense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Concrete Caissons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24,000,000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96,000,000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Condo Units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220,000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31,680,000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mYork Office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10,240,000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10,240,000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Sanitation Systems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95,000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    380,000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Desalinization Systems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95,000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    380,000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Solar + batteries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295,000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 1,180,000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Labor and Management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4,400,000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Per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Yr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Years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22,000,000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Allowance Overruns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81,420,000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  243,280,000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67400" y="14478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Uses lightweight concrete low density aggregate (LWC), 110 lbs per cubic foot.  Normal concrete is 145 lbs per cubic foot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27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4402"/>
            <a:ext cx="3505200" cy="2288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2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2672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Phase 2 proposes: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Liberstead purchases a used Handymax size bulk carrier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Outfit the holds for 3-D building printing and building manufacture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Develop a lightweight building material possibly derived from expanded polystyrene foam (EPS) and vinyl ester resin.</a:t>
            </a:r>
          </a:p>
          <a:p>
            <a:pPr marL="0" indent="0">
              <a:buNone/>
            </a:pPr>
            <a:r>
              <a:rPr lang="en-US" sz="2400" dirty="0" smtClean="0"/>
              <a:t>With this investment, the city can manufacture at sea, and can produce 60x60 foot “Casanados”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553226"/>
              </p:ext>
            </p:extLst>
          </p:nvPr>
        </p:nvGraphicFramePr>
        <p:xfrm>
          <a:off x="4847584" y="4267200"/>
          <a:ext cx="3305816" cy="139065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296039"/>
                <a:gridCol w="1009777"/>
              </a:tblGrid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Phase 2 Production Setup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Used Panamax Bulk Carrier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28,000,000 </a:t>
                      </a:r>
                    </a:p>
                  </a:txBody>
                  <a:tcPr marL="9525" marR="9525" marT="9525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Drydock and repair ship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4,000,000 </a:t>
                      </a:r>
                    </a:p>
                  </a:txBody>
                  <a:tcPr marL="9525" marR="9525" marT="9525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Outfit as 3d Printer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4,000,000 </a:t>
                      </a:r>
                    </a:p>
                  </a:txBody>
                  <a:tcPr marL="9525" marR="9525" marT="9525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Allowance/Overruns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14,000,000 </a:t>
                      </a:r>
                    </a:p>
                  </a:txBody>
                  <a:tcPr marL="9525" marR="9525" marT="9525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Total Production Setup Cost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50,000,000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8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648C60"/>
      </a:accent1>
      <a:accent2>
        <a:srgbClr val="CCB400"/>
      </a:accent2>
      <a:accent3>
        <a:srgbClr val="F0B81F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wb roboto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1168</Words>
  <Application>Microsoft Office PowerPoint</Application>
  <PresentationFormat>On-screen Show (4:3)</PresentationFormat>
  <Paragraphs>354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Adjacency</vt:lpstr>
      <vt:lpstr>Liberstead</vt:lpstr>
      <vt:lpstr>Liberstead Floating City Plan </vt:lpstr>
      <vt:lpstr>Phase 1- Urbanados - (Spanish for Swimming City)</vt:lpstr>
      <vt:lpstr>Urbanado Section View</vt:lpstr>
      <vt:lpstr>Phase 1 - mYork (mobile York)</vt:lpstr>
      <vt:lpstr>mYork Section View</vt:lpstr>
      <vt:lpstr>Urbanado Seakeeping</vt:lpstr>
      <vt:lpstr>Phase 1 Cost, Weight</vt:lpstr>
      <vt:lpstr>Phase 2 Concept</vt:lpstr>
      <vt:lpstr>Phase 2 - Casanados (Swimming Houses)</vt:lpstr>
      <vt:lpstr>Phase 2 – Casanado Cost, Weight</vt:lpstr>
      <vt:lpstr>No Connections</vt:lpstr>
      <vt:lpstr>Casanado Section View</vt:lpstr>
      <vt:lpstr>Casanado Seakeeping</vt:lpstr>
      <vt:lpstr>Casanados in Storms</vt:lpstr>
      <vt:lpstr>City Plan</vt:lpstr>
      <vt:lpstr>Liberstead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Liberstead Floating City Plan</dc:title>
  <dc:creator/>
  <cp:keywords>Liberty Awash - Libertarian Seasteading Book</cp:keywords>
  <cp:lastModifiedBy/>
  <cp:revision>1</cp:revision>
  <dcterms:created xsi:type="dcterms:W3CDTF">2015-04-19T02:08:22Z</dcterms:created>
  <dcterms:modified xsi:type="dcterms:W3CDTF">2015-05-25T20:47:28Z</dcterms:modified>
  <cp:category>Seasteading, Libertarian, Recovery, Political, Satire</cp:category>
  <cp:contentStatus/>
</cp:coreProperties>
</file>